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3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92" r:id="rId34"/>
    <p:sldId id="291" r:id="rId35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67398" autoAdjust="0"/>
  </p:normalViewPr>
  <p:slideViewPr>
    <p:cSldViewPr snapToGrid="0">
      <p:cViewPr varScale="1">
        <p:scale>
          <a:sx n="146" d="100"/>
          <a:sy n="146" d="100"/>
        </p:scale>
        <p:origin x="2214" y="11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/>
              <a:t>C</a:t>
            </a:r>
            <a:r>
              <a:rPr lang="hr-HR" b="1" dirty="0" err="1"/>
              <a:t>ilj</a:t>
            </a:r>
            <a:endParaRPr lang="hr-HR" b="1"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hr-HR" b="1" dirty="0"/>
              <a:t>Pitanje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hr-HR" b="1" dirty="0"/>
              <a:t>Komunikacija u 2 smjera</a:t>
            </a:r>
            <a:endParaRPr b="1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Shape 1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Shape 1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Shape 1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Shape 1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Shape 1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Shape 1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Shape 1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Shape 1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Shape 1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hr" dirty="0"/>
              <a:t>. </a:t>
            </a:r>
            <a:endParaRPr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hr" dirty="0"/>
              <a:t> </a:t>
            </a:r>
            <a:endParaRPr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Shape 1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b="1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Shape 1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Shape 1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Shape 1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b="1"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Shape 2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Shape 2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Shape 2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Shape 2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Shape 2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Shape 2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b="1" dirty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Shape 2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Shape 2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Shape 2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Shape 2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671085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Shape 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Shape 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Shape 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Shape 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Shape 1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b="1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35115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latin typeface="Comic Sans MS"/>
                <a:ea typeface="Comic Sans MS"/>
                <a:cs typeface="Comic Sans MS"/>
                <a:sym typeface="Comic Sans M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ic Sans MS"/>
                <a:ea typeface="Comic Sans MS"/>
                <a:cs typeface="Comic Sans MS"/>
                <a:sym typeface="Comic Sans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08510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latin typeface="Comic Sans MS"/>
                <a:ea typeface="Comic Sans MS"/>
                <a:cs typeface="Comic Sans MS"/>
                <a:sym typeface="Comic Sans MS"/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latin typeface="Comic Sans MS"/>
                <a:ea typeface="Comic Sans MS"/>
                <a:cs typeface="Comic Sans MS"/>
                <a:sym typeface="Comic Sans MS"/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 xmlns:mc="http://schemas.openxmlformats.org/markup-compatibility/2006" xmlns:p14="http://schemas.microsoft.com/office/powerpoint/2010/main">
    <mc:Choice Requires="p14">
      <p:transition spd="slow" p14:dur="2500">
        <p:push dir="r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thewitcher.com/" TargetMode="External"/><Relationship Id="rId5" Type="http://schemas.openxmlformats.org/officeDocument/2006/relationships/hyperlink" Target="https://www.ubisoft.com/" TargetMode="External"/><Relationship Id="rId4" Type="http://schemas.openxmlformats.org/officeDocument/2006/relationships/image" Target="../media/image13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www.dota2.com" TargetMode="External"/><Relationship Id="rId5" Type="http://schemas.openxmlformats.org/officeDocument/2006/relationships/hyperlink" Target="https://leagueoflegends.com/en" TargetMode="Externa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epicgames.com" TargetMode="External"/><Relationship Id="rId5" Type="http://schemas.openxmlformats.org/officeDocument/2006/relationships/hyperlink" Target="https://playbattlegrounds.com/main.pu" TargetMode="Externa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5" Type="http://schemas.openxmlformats.org/officeDocument/2006/relationships/hyperlink" Target="http://counterstrike.wikia.com/" TargetMode="External"/><Relationship Id="rId4" Type="http://schemas.openxmlformats.org/officeDocument/2006/relationships/hyperlink" Target="https://breakdownblogs.wordpress.com/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Relationship Id="rId4" Type="http://schemas.openxmlformats.org/officeDocument/2006/relationships/hyperlink" Target="http://medinamatrix.com" TargetMode="Externa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unity3d.com/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blender.org/" TargetMode="Externa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heesa.com/about-esa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newzoo.com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7" Type="http://schemas.openxmlformats.org/officeDocument/2006/relationships/hyperlink" Target="https://www.battlefield.com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callofduty.com/wwii" TargetMode="External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ctrTitle"/>
          </p:nvPr>
        </p:nvSpPr>
        <p:spPr>
          <a:xfrm>
            <a:off x="287083" y="78152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hr">
                <a:latin typeface="Comic Sans MS"/>
                <a:ea typeface="Comic Sans MS"/>
                <a:cs typeface="Comic Sans MS"/>
                <a:sym typeface="Comic Sans MS"/>
              </a:rPr>
              <a:t>Uvod u game development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55" name="Shape 5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hr">
                <a:latin typeface="Comic Sans MS"/>
                <a:ea typeface="Comic Sans MS"/>
                <a:cs typeface="Comic Sans MS"/>
                <a:sym typeface="Comic Sans MS"/>
              </a:rPr>
              <a:t>Ante Javor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D83258D-A991-4F3B-BAB3-56FBD32407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0849" y="4232194"/>
            <a:ext cx="706834" cy="70028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940FA4D-2F9F-4F58-AC3E-076DA1B00A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4786" y="4232194"/>
            <a:ext cx="708687" cy="700289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hr"/>
              <a:t>RPG</a:t>
            </a:r>
            <a:endParaRPr/>
          </a:p>
        </p:txBody>
      </p:sp>
      <p:sp>
        <p:nvSpPr>
          <p:cNvPr id="113" name="Shape 113"/>
          <p:cNvSpPr txBox="1">
            <a:spLocks noGrp="1"/>
          </p:cNvSpPr>
          <p:nvPr>
            <p:ph type="body" idx="1"/>
          </p:nvPr>
        </p:nvSpPr>
        <p:spPr>
          <a:xfrm>
            <a:off x="282175" y="109832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hr" i="1"/>
              <a:t>Roll playing games</a:t>
            </a:r>
            <a:endParaRPr i="1"/>
          </a:p>
          <a:p>
            <a:pPr marL="0" lvl="0" indent="0">
              <a:spcBef>
                <a:spcPts val="1600"/>
              </a:spcBef>
              <a:spcAft>
                <a:spcPts val="1600"/>
              </a:spcAft>
              <a:buNone/>
            </a:pPr>
            <a:endParaRPr i="1"/>
          </a:p>
        </p:txBody>
      </p:sp>
      <p:pic>
        <p:nvPicPr>
          <p:cNvPr id="114" name="Shape 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4500" y="272750"/>
            <a:ext cx="4050848" cy="275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Shape 1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6600" y="1835900"/>
            <a:ext cx="4498699" cy="2723125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Shape 116"/>
          <p:cNvSpPr txBox="1"/>
          <p:nvPr/>
        </p:nvSpPr>
        <p:spPr>
          <a:xfrm>
            <a:off x="6086875" y="4708725"/>
            <a:ext cx="27156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hr" sz="600">
                <a:latin typeface="Comic Sans MS"/>
                <a:ea typeface="Comic Sans MS"/>
                <a:cs typeface="Comic Sans MS"/>
                <a:sym typeface="Comic Sans MS"/>
              </a:rPr>
              <a:t>Izvor: </a:t>
            </a:r>
            <a:r>
              <a:rPr lang="hr" sz="600" u="sng">
                <a:solidFill>
                  <a:schemeClr val="hlink"/>
                </a:solidFill>
                <a:latin typeface="Comic Sans MS"/>
                <a:ea typeface="Comic Sans MS"/>
                <a:cs typeface="Comic Sans MS"/>
                <a:sym typeface="Comic Sans MS"/>
                <a:hlinkClick r:id="rId5"/>
              </a:rPr>
              <a:t>https://www.ubisoft.com/</a:t>
            </a:r>
            <a:r>
              <a:rPr lang="hr" sz="600">
                <a:latin typeface="Comic Sans MS"/>
                <a:ea typeface="Comic Sans MS"/>
                <a:cs typeface="Comic Sans MS"/>
                <a:sym typeface="Comic Sans MS"/>
              </a:rPr>
              <a:t>; </a:t>
            </a:r>
            <a:r>
              <a:rPr lang="hr" sz="600" u="sng">
                <a:solidFill>
                  <a:schemeClr val="hlink"/>
                </a:solidFill>
                <a:latin typeface="Comic Sans MS"/>
                <a:ea typeface="Comic Sans MS"/>
                <a:cs typeface="Comic Sans MS"/>
                <a:sym typeface="Comic Sans MS"/>
                <a:hlinkClick r:id="rId6"/>
              </a:rPr>
              <a:t>http://thewitcher.com/</a:t>
            </a:r>
            <a:endParaRPr sz="6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  <p:transition spd="slow">
    <p:cover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hr"/>
              <a:t>MOBA</a:t>
            </a:r>
            <a:endParaRPr/>
          </a:p>
        </p:txBody>
      </p:sp>
      <p:sp>
        <p:nvSpPr>
          <p:cNvPr id="122" name="Shape 122"/>
          <p:cNvSpPr txBox="1">
            <a:spLocks noGrp="1"/>
          </p:cNvSpPr>
          <p:nvPr>
            <p:ph type="body" idx="1"/>
          </p:nvPr>
        </p:nvSpPr>
        <p:spPr>
          <a:xfrm>
            <a:off x="311700" y="116232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r>
              <a:rPr lang="hr"/>
              <a:t>Multiplayer online battle arena  </a:t>
            </a:r>
            <a:endParaRPr/>
          </a:p>
        </p:txBody>
      </p:sp>
      <p:pic>
        <p:nvPicPr>
          <p:cNvPr id="123" name="Shape 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3425" y="445025"/>
            <a:ext cx="4438875" cy="175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Shape 1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7100" y="2629049"/>
            <a:ext cx="6812052" cy="139735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Shape 125"/>
          <p:cNvSpPr txBox="1"/>
          <p:nvPr/>
        </p:nvSpPr>
        <p:spPr>
          <a:xfrm>
            <a:off x="6242750" y="4741525"/>
            <a:ext cx="2592300" cy="26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hr" sz="600">
                <a:latin typeface="Comic Sans MS"/>
                <a:ea typeface="Comic Sans MS"/>
                <a:cs typeface="Comic Sans MS"/>
                <a:sym typeface="Comic Sans MS"/>
              </a:rPr>
              <a:t>Izvor: </a:t>
            </a:r>
            <a:r>
              <a:rPr lang="hr" sz="600" u="sng">
                <a:solidFill>
                  <a:schemeClr val="hlink"/>
                </a:solidFill>
                <a:latin typeface="Comic Sans MS"/>
                <a:ea typeface="Comic Sans MS"/>
                <a:cs typeface="Comic Sans MS"/>
                <a:sym typeface="Comic Sans MS"/>
                <a:hlinkClick r:id="rId5"/>
              </a:rPr>
              <a:t>https://leagueoflegends.com/en</a:t>
            </a:r>
            <a:r>
              <a:rPr lang="hr" sz="600">
                <a:latin typeface="Comic Sans MS"/>
                <a:ea typeface="Comic Sans MS"/>
                <a:cs typeface="Comic Sans MS"/>
                <a:sym typeface="Comic Sans MS"/>
              </a:rPr>
              <a:t>; </a:t>
            </a:r>
            <a:r>
              <a:rPr lang="hr" sz="600" u="sng">
                <a:solidFill>
                  <a:schemeClr val="hlink"/>
                </a:solidFill>
                <a:latin typeface="Comic Sans MS"/>
                <a:ea typeface="Comic Sans MS"/>
                <a:cs typeface="Comic Sans MS"/>
                <a:sym typeface="Comic Sans MS"/>
                <a:hlinkClick r:id="rId6"/>
              </a:rPr>
              <a:t>http://www.dota2.com</a:t>
            </a:r>
            <a:endParaRPr sz="6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</a:pPr>
            <a:endParaRPr sz="6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</a:pPr>
            <a:endParaRPr sz="6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  <p:transition spd="slow">
    <p:cover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 txBox="1">
            <a:spLocks noGrp="1"/>
          </p:cNvSpPr>
          <p:nvPr>
            <p:ph type="title"/>
          </p:nvPr>
        </p:nvSpPr>
        <p:spPr>
          <a:xfrm>
            <a:off x="287075" y="4351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hr"/>
              <a:t>MMOG</a:t>
            </a:r>
            <a:endParaRPr/>
          </a:p>
        </p:txBody>
      </p:sp>
      <p:sp>
        <p:nvSpPr>
          <p:cNvPr id="131" name="Shape 131"/>
          <p:cNvSpPr txBox="1">
            <a:spLocks noGrp="1"/>
          </p:cNvSpPr>
          <p:nvPr>
            <p:ph type="body" idx="1"/>
          </p:nvPr>
        </p:nvSpPr>
        <p:spPr>
          <a:xfrm>
            <a:off x="252625" y="11475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r>
              <a:rPr lang="hr"/>
              <a:t>Massively multiplayer online game  </a:t>
            </a:r>
            <a:endParaRPr/>
          </a:p>
        </p:txBody>
      </p:sp>
      <p:pic>
        <p:nvPicPr>
          <p:cNvPr id="132" name="Shape 1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674" y="2802724"/>
            <a:ext cx="3537325" cy="110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Shape 1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87075" y="1369825"/>
            <a:ext cx="4308948" cy="1201925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Shape 134"/>
          <p:cNvSpPr txBox="1"/>
          <p:nvPr/>
        </p:nvSpPr>
        <p:spPr>
          <a:xfrm>
            <a:off x="5535625" y="4692325"/>
            <a:ext cx="3537300" cy="32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hr" sz="600">
                <a:latin typeface="Comic Sans MS"/>
                <a:ea typeface="Comic Sans MS"/>
                <a:cs typeface="Comic Sans MS"/>
                <a:sym typeface="Comic Sans MS"/>
              </a:rPr>
              <a:t>Izvor: </a:t>
            </a:r>
            <a:r>
              <a:rPr lang="hr" sz="600" u="sng">
                <a:solidFill>
                  <a:schemeClr val="hlink"/>
                </a:solidFill>
                <a:latin typeface="Comic Sans MS"/>
                <a:ea typeface="Comic Sans MS"/>
                <a:cs typeface="Comic Sans MS"/>
                <a:sym typeface="Comic Sans MS"/>
                <a:hlinkClick r:id="rId5"/>
              </a:rPr>
              <a:t>https://playbattlegrounds.com/main.pu</a:t>
            </a:r>
            <a:r>
              <a:rPr lang="hr" sz="600">
                <a:latin typeface="Comic Sans MS"/>
                <a:ea typeface="Comic Sans MS"/>
                <a:cs typeface="Comic Sans MS"/>
                <a:sym typeface="Comic Sans MS"/>
              </a:rPr>
              <a:t>; </a:t>
            </a:r>
            <a:r>
              <a:rPr lang="hr" sz="600" u="sng">
                <a:solidFill>
                  <a:schemeClr val="hlink"/>
                </a:solidFill>
                <a:latin typeface="Comic Sans MS"/>
                <a:ea typeface="Comic Sans MS"/>
                <a:cs typeface="Comic Sans MS"/>
                <a:sym typeface="Comic Sans MS"/>
                <a:hlinkClick r:id="rId6"/>
              </a:rPr>
              <a:t>https://www.epicgames.com</a:t>
            </a:r>
            <a:r>
              <a:rPr lang="hr" sz="600">
                <a:latin typeface="Comic Sans MS"/>
                <a:ea typeface="Comic Sans MS"/>
                <a:cs typeface="Comic Sans MS"/>
                <a:sym typeface="Comic Sans MS"/>
              </a:rPr>
              <a:t>;</a:t>
            </a:r>
            <a:endParaRPr sz="6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</a:pPr>
            <a:endParaRPr sz="6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  <p:transition spd="slow">
    <p:cover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>
            <a:spLocks noGrp="1"/>
          </p:cNvSpPr>
          <p:nvPr>
            <p:ph type="title"/>
          </p:nvPr>
        </p:nvSpPr>
        <p:spPr>
          <a:xfrm>
            <a:off x="35115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hr"/>
              <a:t>Game design document </a:t>
            </a:r>
            <a:endParaRPr/>
          </a:p>
        </p:txBody>
      </p:sp>
    </p:spTree>
  </p:cSld>
  <p:clrMapOvr>
    <a:masterClrMapping/>
  </p:clrMapOvr>
  <p:transition spd="slow">
    <p:cover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hr"/>
              <a:t>Što je game design document?</a:t>
            </a:r>
            <a:endParaRPr/>
          </a:p>
        </p:txBody>
      </p:sp>
      <p:sp>
        <p:nvSpPr>
          <p:cNvPr id="145" name="Shape 145"/>
          <p:cNvSpPr txBox="1">
            <a:spLocks noGrp="1"/>
          </p:cNvSpPr>
          <p:nvPr>
            <p:ph type="body" idx="1"/>
          </p:nvPr>
        </p:nvSpPr>
        <p:spPr>
          <a:xfrm>
            <a:off x="355575" y="115735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hr"/>
              <a:t>GDD je temeljni dokument koji opisuje sve značajke  video igre</a:t>
            </a:r>
            <a:endParaRPr/>
          </a:p>
          <a:p>
            <a:pPr marL="4572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hr"/>
              <a:t>Izrađuje se prije početka razvoja igre i predstavlja inicijalni zadatak u produkciji igre</a:t>
            </a:r>
            <a:endParaRPr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hr"/>
              <a:t>Potrebno je obuhvatiti i opisati: opis projekta, priču igre i kako se ona razvija,  likove, glavne i sporedne mehanike, načela napredovanja i poraza, gameplay, tehničke uvijete, marketing i financije </a:t>
            </a:r>
            <a:endParaRPr/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  <p:transition spd="slow">
    <p:cover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 txBox="1">
            <a:spLocks noGrp="1"/>
          </p:cNvSpPr>
          <p:nvPr>
            <p:ph type="title"/>
          </p:nvPr>
        </p:nvSpPr>
        <p:spPr>
          <a:xfrm>
            <a:off x="35115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hr"/>
              <a:t>Osnovni koncepti razvoj video igara</a:t>
            </a:r>
            <a:endParaRPr/>
          </a:p>
        </p:txBody>
      </p:sp>
    </p:spTree>
  </p:cSld>
  <p:clrMapOvr>
    <a:masterClrMapping/>
  </p:clrMapOvr>
  <p:transition spd="slow">
    <p:cover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hr"/>
              <a:t>Osnovni pojmovi i komponete</a:t>
            </a:r>
            <a:endParaRPr/>
          </a:p>
        </p:txBody>
      </p:sp>
      <p:sp>
        <p:nvSpPr>
          <p:cNvPr id="156" name="Shape 156"/>
          <p:cNvSpPr txBox="1">
            <a:spLocks noGrp="1"/>
          </p:cNvSpPr>
          <p:nvPr>
            <p:ph type="body" idx="1"/>
          </p:nvPr>
        </p:nvSpPr>
        <p:spPr>
          <a:xfrm>
            <a:off x="311700" y="108510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hr" b="1"/>
              <a:t>Objekt video igre (eng. </a:t>
            </a:r>
            <a:r>
              <a:rPr lang="hr" b="1" i="1"/>
              <a:t>game object)</a:t>
            </a:r>
            <a:r>
              <a:rPr lang="hr"/>
              <a:t> - predstavlja osnovnu komponetu video igre koja ima svoju poziciju i orijentaciju na sceni i služi kao spremnik za dodavanje komponeti.</a:t>
            </a:r>
            <a:endParaRPr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hr" b="1"/>
              <a:t>Scena </a:t>
            </a:r>
            <a:r>
              <a:rPr lang="hr"/>
              <a:t>- je skup objekata koji mogu predstavljati nivo, izbornik ili neku drugu organiziranu cjelinu objekata u sklopu video igre.</a:t>
            </a:r>
            <a:endParaRPr/>
          </a:p>
          <a:p>
            <a: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hr" b="1"/>
              <a:t>Kamera</a:t>
            </a:r>
            <a:r>
              <a:rPr lang="hr"/>
              <a:t> -  je objekt čiji zadatak je pogled na scenu, ono što mi kao korisnici vidimo na zaslonu. Uglavnom je dinamična i mjenja svoju poziciju i orjentaciju na sceni.</a:t>
            </a:r>
            <a:endParaRPr/>
          </a:p>
        </p:txBody>
      </p:sp>
    </p:spTree>
  </p:cSld>
  <p:clrMapOvr>
    <a:masterClrMapping/>
  </p:clrMapOvr>
  <p:transition spd="slow">
    <p:cover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/>
          <p:nvPr/>
        </p:nvSpPr>
        <p:spPr>
          <a:xfrm>
            <a:off x="2469524" y="397800"/>
            <a:ext cx="4511400" cy="4347900"/>
          </a:xfrm>
          <a:prstGeom prst="ellipse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Shape 162"/>
          <p:cNvSpPr txBox="1">
            <a:spLocks noGrp="1"/>
          </p:cNvSpPr>
          <p:nvPr>
            <p:ph type="title"/>
          </p:nvPr>
        </p:nvSpPr>
        <p:spPr>
          <a:xfrm>
            <a:off x="344525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hr"/>
              <a:t>Arhitektura </a:t>
            </a:r>
            <a:endParaRPr/>
          </a:p>
        </p:txBody>
      </p:sp>
      <p:sp>
        <p:nvSpPr>
          <p:cNvPr id="163" name="Shape 163"/>
          <p:cNvSpPr/>
          <p:nvPr/>
        </p:nvSpPr>
        <p:spPr>
          <a:xfrm>
            <a:off x="3028013" y="1837550"/>
            <a:ext cx="1196700" cy="15381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hr">
                <a:latin typeface="Comic Sans MS"/>
                <a:ea typeface="Comic Sans MS"/>
                <a:cs typeface="Comic Sans MS"/>
                <a:sym typeface="Comic Sans MS"/>
              </a:rPr>
              <a:t>Game engine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64" name="Shape 164"/>
          <p:cNvSpPr/>
          <p:nvPr/>
        </p:nvSpPr>
        <p:spPr>
          <a:xfrm>
            <a:off x="344525" y="1720800"/>
            <a:ext cx="1594800" cy="1701900"/>
          </a:xfrm>
          <a:prstGeom prst="roundRect">
            <a:avLst>
              <a:gd name="adj" fmla="val 16667"/>
            </a:avLst>
          </a:prstGeom>
          <a:solidFill>
            <a:srgbClr val="9FC5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r">
                <a:latin typeface="Comic Sans MS"/>
                <a:ea typeface="Comic Sans MS"/>
                <a:cs typeface="Comic Sans MS"/>
                <a:sym typeface="Comic Sans MS"/>
              </a:rPr>
              <a:t>PC</a:t>
            </a:r>
            <a:br>
              <a:rPr lang="hr">
                <a:latin typeface="Comic Sans MS"/>
                <a:ea typeface="Comic Sans MS"/>
                <a:cs typeface="Comic Sans MS"/>
                <a:sym typeface="Comic Sans MS"/>
              </a:rPr>
            </a:br>
            <a:r>
              <a:rPr lang="hr">
                <a:latin typeface="Comic Sans MS"/>
                <a:ea typeface="Comic Sans MS"/>
                <a:cs typeface="Comic Sans MS"/>
                <a:sym typeface="Comic Sans MS"/>
              </a:rPr>
              <a:t>Android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r">
                <a:latin typeface="Comic Sans MS"/>
                <a:ea typeface="Comic Sans MS"/>
                <a:cs typeface="Comic Sans MS"/>
                <a:sym typeface="Comic Sans MS"/>
              </a:rPr>
              <a:t>IOS</a:t>
            </a:r>
            <a:br>
              <a:rPr lang="hr">
                <a:latin typeface="Comic Sans MS"/>
                <a:ea typeface="Comic Sans MS"/>
                <a:cs typeface="Comic Sans MS"/>
                <a:sym typeface="Comic Sans MS"/>
              </a:rPr>
            </a:br>
            <a:r>
              <a:rPr lang="hr">
                <a:latin typeface="Comic Sans MS"/>
                <a:ea typeface="Comic Sans MS"/>
                <a:cs typeface="Comic Sans MS"/>
                <a:sym typeface="Comic Sans MS"/>
              </a:rPr>
              <a:t>PlayStation</a:t>
            </a:r>
            <a:br>
              <a:rPr lang="hr">
                <a:latin typeface="Comic Sans MS"/>
                <a:ea typeface="Comic Sans MS"/>
                <a:cs typeface="Comic Sans MS"/>
                <a:sym typeface="Comic Sans MS"/>
              </a:rPr>
            </a:br>
            <a:r>
              <a:rPr lang="hr">
                <a:latin typeface="Comic Sans MS"/>
                <a:ea typeface="Comic Sans MS"/>
                <a:cs typeface="Comic Sans MS"/>
                <a:sym typeface="Comic Sans MS"/>
              </a:rPr>
              <a:t>XBOX</a:t>
            </a:r>
            <a:br>
              <a:rPr lang="hr">
                <a:latin typeface="Comic Sans MS"/>
                <a:ea typeface="Comic Sans MS"/>
                <a:cs typeface="Comic Sans MS"/>
                <a:sym typeface="Comic Sans MS"/>
              </a:rPr>
            </a:br>
            <a:r>
              <a:rPr lang="hr">
                <a:latin typeface="Comic Sans MS"/>
                <a:ea typeface="Comic Sans MS"/>
                <a:cs typeface="Comic Sans MS"/>
                <a:sym typeface="Comic Sans MS"/>
              </a:rPr>
              <a:t>Nitendo</a:t>
            </a:r>
            <a:br>
              <a:rPr lang="hr">
                <a:latin typeface="Comic Sans MS"/>
                <a:ea typeface="Comic Sans MS"/>
                <a:cs typeface="Comic Sans MS"/>
                <a:sym typeface="Comic Sans MS"/>
              </a:rPr>
            </a:br>
            <a:r>
              <a:rPr lang="hr">
                <a:latin typeface="Comic Sans MS"/>
                <a:ea typeface="Comic Sans MS"/>
                <a:cs typeface="Comic Sans MS"/>
                <a:sym typeface="Comic Sans MS"/>
              </a:rPr>
              <a:t>VR-AR</a:t>
            </a:r>
            <a:br>
              <a:rPr lang="hr"/>
            </a:br>
            <a:endParaRPr/>
          </a:p>
        </p:txBody>
      </p:sp>
      <p:sp>
        <p:nvSpPr>
          <p:cNvPr id="165" name="Shape 165"/>
          <p:cNvSpPr/>
          <p:nvPr/>
        </p:nvSpPr>
        <p:spPr>
          <a:xfrm>
            <a:off x="4738150" y="2657900"/>
            <a:ext cx="1311900" cy="14685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r">
                <a:latin typeface="Comic Sans MS"/>
                <a:ea typeface="Comic Sans MS"/>
                <a:cs typeface="Comic Sans MS"/>
                <a:sym typeface="Comic Sans MS"/>
              </a:rPr>
              <a:t>Source kod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66" name="Shape 166"/>
          <p:cNvSpPr/>
          <p:nvPr/>
        </p:nvSpPr>
        <p:spPr>
          <a:xfrm>
            <a:off x="7332525" y="1720800"/>
            <a:ext cx="1532700" cy="1701900"/>
          </a:xfrm>
          <a:prstGeom prst="roundRect">
            <a:avLst>
              <a:gd name="adj" fmla="val 16667"/>
            </a:avLst>
          </a:prstGeom>
          <a:solidFill>
            <a:srgbClr val="F6B26B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r">
                <a:latin typeface="Comic Sans MS"/>
                <a:ea typeface="Comic Sans MS"/>
                <a:cs typeface="Comic Sans MS"/>
                <a:sym typeface="Comic Sans MS"/>
              </a:rPr>
              <a:t>Igra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67" name="Shape 167"/>
          <p:cNvSpPr/>
          <p:nvPr/>
        </p:nvSpPr>
        <p:spPr>
          <a:xfrm>
            <a:off x="4857100" y="807713"/>
            <a:ext cx="1074000" cy="12750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r">
                <a:latin typeface="Comic Sans MS"/>
                <a:ea typeface="Comic Sans MS"/>
                <a:cs typeface="Comic Sans MS"/>
                <a:sym typeface="Comic Sans MS"/>
              </a:rPr>
              <a:t>Alati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cxnSp>
        <p:nvCxnSpPr>
          <p:cNvPr id="168" name="Shape 168"/>
          <p:cNvCxnSpPr>
            <a:stCxn id="164" idx="3"/>
            <a:endCxn id="161" idx="2"/>
          </p:cNvCxnSpPr>
          <p:nvPr/>
        </p:nvCxnSpPr>
        <p:spPr>
          <a:xfrm>
            <a:off x="1939325" y="2571750"/>
            <a:ext cx="530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9" name="Shape 169"/>
          <p:cNvCxnSpPr>
            <a:stCxn id="161" idx="6"/>
            <a:endCxn id="166" idx="1"/>
          </p:cNvCxnSpPr>
          <p:nvPr/>
        </p:nvCxnSpPr>
        <p:spPr>
          <a:xfrm>
            <a:off x="6980924" y="2571750"/>
            <a:ext cx="351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p:transition spd="slow">
    <p:cover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hr"/>
              <a:t>Platforme</a:t>
            </a:r>
            <a:endParaRPr/>
          </a:p>
        </p:txBody>
      </p:sp>
      <p:sp>
        <p:nvSpPr>
          <p:cNvPr id="175" name="Shape 175"/>
          <p:cNvSpPr txBox="1">
            <a:spLocks noGrp="1"/>
          </p:cNvSpPr>
          <p:nvPr>
            <p:ph type="body" idx="1"/>
          </p:nvPr>
        </p:nvSpPr>
        <p:spPr>
          <a:xfrm>
            <a:off x="311700" y="108510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hr"/>
              <a:t>PC</a:t>
            </a:r>
            <a:endParaRPr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hr"/>
              <a:t>Moblie </a:t>
            </a:r>
            <a:endParaRPr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hr"/>
              <a:t>Android</a:t>
            </a:r>
            <a:endParaRPr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hr"/>
              <a:t>IOS</a:t>
            </a:r>
            <a:endParaRPr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hr"/>
              <a:t>Konzole</a:t>
            </a:r>
            <a:endParaRPr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hr"/>
              <a:t>PlayStation</a:t>
            </a:r>
            <a:endParaRPr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hr"/>
              <a:t>XBOX</a:t>
            </a:r>
            <a:endParaRPr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hr"/>
              <a:t>Nitendo</a:t>
            </a:r>
            <a:endParaRPr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hr"/>
              <a:t>VR</a:t>
            </a:r>
            <a:endParaRPr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hr"/>
              <a:t>AR</a:t>
            </a:r>
            <a:endParaRPr/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  <p:transition spd="slow">
    <p:cover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hr"/>
              <a:t>Game engine</a:t>
            </a:r>
            <a:endParaRPr/>
          </a:p>
        </p:txBody>
      </p:sp>
      <p:sp>
        <p:nvSpPr>
          <p:cNvPr id="181" name="Shape 181"/>
          <p:cNvSpPr txBox="1">
            <a:spLocks noGrp="1"/>
          </p:cNvSpPr>
          <p:nvPr>
            <p:ph type="body" idx="1"/>
          </p:nvPr>
        </p:nvSpPr>
        <p:spPr>
          <a:xfrm>
            <a:off x="311700" y="108510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hr"/>
              <a:t>Framework za razvoj igara</a:t>
            </a:r>
            <a:endParaRPr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hr"/>
              <a:t>Čine ga generički alati i funkcionalnosti primjenjivi u gotovo svakoj video igri </a:t>
            </a:r>
            <a:endParaRPr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hr"/>
              <a:t>Neki od njegovih djelova su :</a:t>
            </a:r>
            <a:endParaRPr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Font typeface="Comic Sans MS"/>
              <a:buChar char="○"/>
            </a:pPr>
            <a:r>
              <a:rPr lang="hr"/>
              <a:t>alati za fiziku</a:t>
            </a:r>
            <a:endParaRPr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Font typeface="Comic Sans MS"/>
              <a:buChar char="○"/>
            </a:pPr>
            <a:r>
              <a:rPr lang="hr"/>
              <a:t>alati za grafiku</a:t>
            </a:r>
            <a:endParaRPr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Font typeface="Comic Sans MS"/>
              <a:buChar char="○"/>
            </a:pPr>
            <a:r>
              <a:rPr lang="hr"/>
              <a:t>alati za animacije</a:t>
            </a:r>
            <a:endParaRPr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Font typeface="Comic Sans MS"/>
              <a:buChar char="○"/>
            </a:pPr>
            <a:r>
              <a:rPr lang="hr"/>
              <a:t>alati za logiku</a:t>
            </a:r>
            <a:endParaRPr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Font typeface="Comic Sans MS"/>
              <a:buChar char="○"/>
            </a:pPr>
            <a:r>
              <a:rPr lang="hr"/>
              <a:t>alati za mrežu</a:t>
            </a:r>
            <a:endParaRPr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Font typeface="Comic Sans MS"/>
              <a:buChar char="○"/>
            </a:pPr>
            <a:r>
              <a:rPr lang="hr"/>
              <a:t>alati za umjetnu inteligenciju</a:t>
            </a:r>
            <a:endParaRPr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Font typeface="Comic Sans MS"/>
              <a:buChar char="○"/>
            </a:pPr>
            <a:r>
              <a:rPr lang="hr"/>
              <a:t>alati za optimizaciju</a:t>
            </a:r>
            <a:endParaRPr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hr"/>
              <a:t>Unity, Unreal engine 4, Frostbite, CryEngine, REDengine</a:t>
            </a:r>
            <a:endParaRPr/>
          </a:p>
          <a:p>
            <a:pPr marL="0" lvl="0" indent="0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  <p:transition spd="slow">
    <p:cover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hr">
                <a:latin typeface="Comic Sans MS"/>
                <a:ea typeface="Comic Sans MS"/>
                <a:cs typeface="Comic Sans MS"/>
                <a:sym typeface="Comic Sans MS"/>
              </a:rPr>
              <a:t>Sadržaj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311700" y="108510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Comic Sans MS"/>
              <a:buChar char="●"/>
            </a:pPr>
            <a:r>
              <a:rPr lang="hr">
                <a:latin typeface="Comic Sans MS"/>
                <a:ea typeface="Comic Sans MS"/>
                <a:cs typeface="Comic Sans MS"/>
                <a:sym typeface="Comic Sans MS"/>
              </a:rPr>
              <a:t>Industrija video igara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Comic Sans MS"/>
              <a:buChar char="●"/>
            </a:pPr>
            <a:r>
              <a:rPr lang="hr">
                <a:latin typeface="Comic Sans MS"/>
                <a:ea typeface="Comic Sans MS"/>
                <a:cs typeface="Comic Sans MS"/>
                <a:sym typeface="Comic Sans MS"/>
              </a:rPr>
              <a:t>Game design document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Comic Sans MS"/>
              <a:buChar char="●"/>
            </a:pPr>
            <a:r>
              <a:rPr lang="hr">
                <a:latin typeface="Comic Sans MS"/>
                <a:ea typeface="Comic Sans MS"/>
                <a:cs typeface="Comic Sans MS"/>
                <a:sym typeface="Comic Sans MS"/>
              </a:rPr>
              <a:t>Osnovni koncepti razvoja video igara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Comic Sans MS"/>
              <a:buChar char="●"/>
            </a:pPr>
            <a:r>
              <a:rPr lang="hr">
                <a:latin typeface="Comic Sans MS"/>
                <a:ea typeface="Comic Sans MS"/>
                <a:cs typeface="Comic Sans MS"/>
                <a:sym typeface="Comic Sans MS"/>
              </a:rPr>
              <a:t>Alati za razvoj video igara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Comic Sans MS"/>
              <a:buChar char="●"/>
            </a:pPr>
            <a:r>
              <a:rPr lang="hr">
                <a:latin typeface="Comic Sans MS"/>
                <a:ea typeface="Comic Sans MS"/>
                <a:cs typeface="Comic Sans MS"/>
                <a:sym typeface="Comic Sans MS"/>
              </a:rPr>
              <a:t>2D igra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Comic Sans MS"/>
              <a:buChar char="●"/>
            </a:pPr>
            <a:r>
              <a:rPr lang="hr">
                <a:latin typeface="Comic Sans MS"/>
                <a:ea typeface="Comic Sans MS"/>
                <a:cs typeface="Comic Sans MS"/>
                <a:sym typeface="Comic Sans MS"/>
              </a:rPr>
              <a:t>2D platformer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Comic Sans MS"/>
              <a:buChar char="●"/>
            </a:pPr>
            <a:r>
              <a:rPr lang="hr">
                <a:latin typeface="Comic Sans MS"/>
                <a:ea typeface="Comic Sans MS"/>
                <a:cs typeface="Comic Sans MS"/>
                <a:sym typeface="Comic Sans MS"/>
              </a:rPr>
              <a:t>3D igra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  <p:transition spd="slow">
    <p:cover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hr"/>
              <a:t>Fizika</a:t>
            </a:r>
            <a:endParaRPr/>
          </a:p>
        </p:txBody>
      </p:sp>
      <p:sp>
        <p:nvSpPr>
          <p:cNvPr id="187" name="Shape 187"/>
          <p:cNvSpPr txBox="1">
            <a:spLocks noGrp="1"/>
          </p:cNvSpPr>
          <p:nvPr>
            <p:ph type="body" idx="1"/>
          </p:nvPr>
        </p:nvSpPr>
        <p:spPr>
          <a:xfrm>
            <a:off x="311700" y="108510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hr" dirty="0"/>
              <a:t>Definira kako se objekti ponašaju prilikom interakcije sa drugim objektima video igre te pokušava rekonsturirati stvarne zakonitosti fizike</a:t>
            </a:r>
            <a:endParaRPr dirty="0"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hr" dirty="0"/>
              <a:t>Realna, pojednostavljena i imaginarna fizika</a:t>
            </a:r>
            <a:endParaRPr dirty="0"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hr" dirty="0"/>
              <a:t>Kolizije su bitan dio svake igre omogućuju detekciju interakcije objekata</a:t>
            </a:r>
            <a:endParaRPr dirty="0"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hr" i="1" dirty="0"/>
              <a:t>RigidBody</a:t>
            </a:r>
            <a:r>
              <a:rPr lang="hr" dirty="0"/>
              <a:t>, </a:t>
            </a:r>
            <a:r>
              <a:rPr lang="hr" i="1" dirty="0"/>
              <a:t>SoftBody</a:t>
            </a:r>
            <a:r>
              <a:rPr lang="hr" dirty="0"/>
              <a:t>, </a:t>
            </a:r>
            <a:r>
              <a:rPr lang="hr" i="1" dirty="0"/>
              <a:t>Particle system</a:t>
            </a:r>
            <a:r>
              <a:rPr lang="hr" dirty="0"/>
              <a:t>, </a:t>
            </a:r>
            <a:r>
              <a:rPr lang="hr" i="1" dirty="0"/>
              <a:t>Fluid dynamics</a:t>
            </a:r>
            <a:r>
              <a:rPr lang="hr" dirty="0"/>
              <a:t>, </a:t>
            </a:r>
            <a:r>
              <a:rPr lang="hr" i="1" dirty="0"/>
              <a:t>Ragdoll physics</a:t>
            </a:r>
            <a:r>
              <a:rPr lang="hr" dirty="0"/>
              <a:t>  itd.</a:t>
            </a:r>
            <a:endParaRPr dirty="0"/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rtl="0">
              <a:spcBef>
                <a:spcPts val="1600"/>
              </a:spcBef>
              <a:spcAft>
                <a:spcPts val="1600"/>
              </a:spcAft>
              <a:buNone/>
            </a:pPr>
            <a:endParaRPr i="1" dirty="0"/>
          </a:p>
        </p:txBody>
      </p:sp>
      <p:pic>
        <p:nvPicPr>
          <p:cNvPr id="188" name="Shape 1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57502" y="2793300"/>
            <a:ext cx="4203769" cy="211832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8501C23-FC30-4884-9D24-C5EC0240F8EC}"/>
              </a:ext>
            </a:extLst>
          </p:cNvPr>
          <p:cNvSpPr txBox="1"/>
          <p:nvPr/>
        </p:nvSpPr>
        <p:spPr>
          <a:xfrm>
            <a:off x="5899775" y="4911626"/>
            <a:ext cx="3244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600" dirty="0">
                <a:latin typeface="Comic Sans MS" panose="030F0702030302020204" pitchFamily="66" charset="0"/>
              </a:rPr>
              <a:t>Izvor: </a:t>
            </a:r>
            <a:r>
              <a:rPr lang="hr-HR" sz="600" dirty="0">
                <a:latin typeface="Comic Sans MS" panose="030F0702030302020204" pitchFamily="66" charset="0"/>
                <a:hlinkClick r:id="rId4"/>
              </a:rPr>
              <a:t>https://breakdownblogs.wordpress.com</a:t>
            </a:r>
            <a:r>
              <a:rPr lang="hr-HR" sz="600" dirty="0">
                <a:latin typeface="Comic Sans MS" panose="030F0702030302020204" pitchFamily="66" charset="0"/>
              </a:rPr>
              <a:t> </a:t>
            </a:r>
            <a:r>
              <a:rPr lang="en-GB" sz="600" dirty="0">
                <a:latin typeface="Comic Sans MS" panose="030F0702030302020204" pitchFamily="66" charset="0"/>
                <a:hlinkClick r:id="rId5"/>
              </a:rPr>
              <a:t>http://counterstrike.wikia.com</a:t>
            </a:r>
            <a:endParaRPr lang="hr-HR" sz="600" dirty="0">
              <a:latin typeface="Comic Sans MS" panose="030F0702030302020204" pitchFamily="66" charset="0"/>
            </a:endParaRPr>
          </a:p>
          <a:p>
            <a:endParaRPr lang="hr-HR" sz="600" dirty="0">
              <a:latin typeface="Comic Sans MS" panose="030F0702030302020204" pitchFamily="66" charset="0"/>
            </a:endParaRPr>
          </a:p>
          <a:p>
            <a:endParaRPr lang="en-GB" sz="600" dirty="0">
              <a:latin typeface="Comic Sans MS" panose="030F0702030302020204" pitchFamily="66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4240E4-AA2E-4CFE-A675-0E05FE1688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38007" y="2793300"/>
            <a:ext cx="1593188" cy="2323053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hr"/>
              <a:t>Grafika  i renderiranje</a:t>
            </a:r>
            <a:endParaRPr/>
          </a:p>
        </p:txBody>
      </p:sp>
      <p:sp>
        <p:nvSpPr>
          <p:cNvPr id="194" name="Shape 194"/>
          <p:cNvSpPr txBox="1">
            <a:spLocks noGrp="1"/>
          </p:cNvSpPr>
          <p:nvPr>
            <p:ph type="body" idx="1"/>
          </p:nvPr>
        </p:nvSpPr>
        <p:spPr>
          <a:xfrm>
            <a:off x="311700" y="108510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hr"/>
              <a:t>Game engine renderira 3D scenu u 2D prikaz na monitoru</a:t>
            </a:r>
            <a:endParaRPr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hr"/>
              <a:t>Procesi obuhvaćeni renderiranjem su: sjenčanje, mapiranje teksture, mapiranje površine, svjetla, sjene, refleksija itd.</a:t>
            </a:r>
            <a:endParaRPr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hr"/>
              <a:t>Zahtjevan proces koji zahtjeva prilagođeni hardver odnosno GPU</a:t>
            </a:r>
            <a:endParaRPr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hr" i="1"/>
              <a:t>Frame buffer</a:t>
            </a:r>
            <a:r>
              <a:rPr lang="hr"/>
              <a:t>, </a:t>
            </a:r>
            <a:r>
              <a:rPr lang="hr" i="1"/>
              <a:t>Back buffer</a:t>
            </a:r>
            <a:r>
              <a:rPr lang="hr"/>
              <a:t>, </a:t>
            </a:r>
            <a:r>
              <a:rPr lang="hr" i="1"/>
              <a:t>Depth buffer</a:t>
            </a:r>
            <a:endParaRPr i="1"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hr"/>
              <a:t>Kamera kao filter prikaza</a:t>
            </a:r>
            <a:endParaRPr/>
          </a:p>
          <a:p>
            <a:pPr marL="0" lvl="0" indent="0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A67ACCA-87E4-4D81-8D9B-CB0B2C3D4B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7029" y="2523931"/>
            <a:ext cx="3087541" cy="2426446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Shape 1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Shape 200"/>
          <p:cNvSpPr txBox="1"/>
          <p:nvPr/>
        </p:nvSpPr>
        <p:spPr>
          <a:xfrm>
            <a:off x="6741300" y="4917500"/>
            <a:ext cx="1262400" cy="1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hr" sz="600"/>
              <a:t>Izvor: http://webneel.com</a:t>
            </a:r>
            <a:endParaRPr sz="600"/>
          </a:p>
        </p:txBody>
      </p:sp>
    </p:spTree>
  </p:cSld>
  <p:clrMapOvr>
    <a:masterClrMapping/>
  </p:clrMapOvr>
  <p:transition spd="slow">
    <p:cover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hr"/>
              <a:t>Animacije</a:t>
            </a:r>
            <a:endParaRPr/>
          </a:p>
        </p:txBody>
      </p:sp>
      <p:sp>
        <p:nvSpPr>
          <p:cNvPr id="206" name="Shape 206"/>
          <p:cNvSpPr txBox="1">
            <a:spLocks noGrp="1"/>
          </p:cNvSpPr>
          <p:nvPr>
            <p:ph type="body" idx="1"/>
          </p:nvPr>
        </p:nvSpPr>
        <p:spPr>
          <a:xfrm>
            <a:off x="311700" y="108510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hr"/>
              <a:t>U 2D igrama anmacije stvaramo pomoću niza slika objekta u različitim pozicijama i orjentacijama</a:t>
            </a:r>
            <a:endParaRPr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hr" i="1"/>
              <a:t>Bone-based </a:t>
            </a:r>
            <a:r>
              <a:rPr lang="hr"/>
              <a:t>ili skelton</a:t>
            </a:r>
            <a:r>
              <a:rPr lang="hr" i="1"/>
              <a:t> </a:t>
            </a:r>
            <a:r>
              <a:rPr lang="hr"/>
              <a:t>animacije su najrašireniji oblik animacija u 3D igrama</a:t>
            </a:r>
            <a:endParaRPr/>
          </a:p>
          <a:p>
            <a:pPr marL="0" lvl="0" indent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207" name="Shape 2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625" y="2140075"/>
            <a:ext cx="9143998" cy="3003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over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Shape 2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Shape 213"/>
          <p:cNvSpPr txBox="1"/>
          <p:nvPr/>
        </p:nvSpPr>
        <p:spPr>
          <a:xfrm>
            <a:off x="6892400" y="4846600"/>
            <a:ext cx="2110200" cy="25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hr" sz="600">
                <a:latin typeface="Comic Sans MS"/>
                <a:ea typeface="Comic Sans MS"/>
                <a:cs typeface="Comic Sans MS"/>
                <a:sym typeface="Comic Sans MS"/>
              </a:rPr>
              <a:t>Izvor: </a:t>
            </a:r>
            <a:r>
              <a:rPr lang="hr" sz="600" u="sng">
                <a:solidFill>
                  <a:schemeClr val="hlink"/>
                </a:solidFill>
                <a:latin typeface="Comic Sans MS"/>
                <a:ea typeface="Comic Sans MS"/>
                <a:cs typeface="Comic Sans MS"/>
                <a:sym typeface="Comic Sans MS"/>
                <a:hlinkClick r:id="rId4"/>
              </a:rPr>
              <a:t>http://medinamatrix.com</a:t>
            </a:r>
            <a:endParaRPr sz="6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 spd="slow">
    <p:cover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 txBox="1">
            <a:spLocks noGrp="1"/>
          </p:cNvSpPr>
          <p:nvPr>
            <p:ph type="title"/>
          </p:nvPr>
        </p:nvSpPr>
        <p:spPr>
          <a:xfrm>
            <a:off x="311700" y="398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hr"/>
              <a:t>Source kod</a:t>
            </a:r>
            <a:endParaRPr/>
          </a:p>
        </p:txBody>
      </p:sp>
      <p:sp>
        <p:nvSpPr>
          <p:cNvPr id="219" name="Shape 219"/>
          <p:cNvSpPr txBox="1">
            <a:spLocks noGrp="1"/>
          </p:cNvSpPr>
          <p:nvPr>
            <p:ph type="body" idx="1"/>
          </p:nvPr>
        </p:nvSpPr>
        <p:spPr>
          <a:xfrm>
            <a:off x="311700" y="120422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hr"/>
              <a:t>Programski jezici (C++, C#, Java, Lua)</a:t>
            </a:r>
            <a:endParaRPr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hr"/>
              <a:t>Strukture podataka</a:t>
            </a:r>
            <a:endParaRPr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hr"/>
              <a:t>Obrasci</a:t>
            </a:r>
            <a:endParaRPr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hr"/>
              <a:t>OOP</a:t>
            </a:r>
            <a:endParaRPr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hr"/>
              <a:t>Sustav komponeti</a:t>
            </a:r>
            <a:endParaRPr/>
          </a:p>
          <a:p>
            <a:pPr marL="0" lvl="0" indent="0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  <p:transition spd="slow">
    <p:cover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hr"/>
              <a:t>Sustav komponeti</a:t>
            </a:r>
            <a:endParaRPr/>
          </a:p>
        </p:txBody>
      </p:sp>
      <p:sp>
        <p:nvSpPr>
          <p:cNvPr id="225" name="Shape 225"/>
          <p:cNvSpPr txBox="1">
            <a:spLocks noGrp="1"/>
          </p:cNvSpPr>
          <p:nvPr>
            <p:ph type="body" idx="1"/>
          </p:nvPr>
        </p:nvSpPr>
        <p:spPr>
          <a:xfrm>
            <a:off x="311700" y="108510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hr"/>
              <a:t>Baizira se na principu dodjeli komponeti, a ne podjeli klasa kao što je slučaj sa nasljeđivanjem</a:t>
            </a:r>
            <a:endParaRPr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hr"/>
              <a:t>Svaka komponeta nosi neku logiku i  funkcionalnosti</a:t>
            </a:r>
            <a:endParaRPr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hr"/>
              <a:t>Promjena logike ili funkcionalnosit zahtjeva da dodavanje ili uklanjanje komponete, što je izrazito jednostavo.</a:t>
            </a:r>
            <a:endParaRPr/>
          </a:p>
          <a:p>
            <a: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hr"/>
              <a:t>Ovakav dizajn omogućava dodavanje ili uklanjanje komponete dok je igra aktivna.</a:t>
            </a:r>
            <a:endParaRPr/>
          </a:p>
        </p:txBody>
      </p:sp>
    </p:spTree>
  </p:cSld>
  <p:clrMapOvr>
    <a:masterClrMapping/>
  </p:clrMapOvr>
  <p:transition spd="slow">
    <p:cover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 txBox="1">
            <a:spLocks noGrp="1"/>
          </p:cNvSpPr>
          <p:nvPr>
            <p:ph type="title"/>
          </p:nvPr>
        </p:nvSpPr>
        <p:spPr>
          <a:xfrm>
            <a:off x="35115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hr"/>
              <a:t>Alati za razvoj video igara</a:t>
            </a:r>
            <a:endParaRPr/>
          </a:p>
        </p:txBody>
      </p:sp>
    </p:spTree>
  </p:cSld>
  <p:clrMapOvr>
    <a:masterClrMapping/>
  </p:clrMapOvr>
  <p:transition spd="slow">
    <p:cover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hr"/>
              <a:t>Unreal engine 4</a:t>
            </a:r>
            <a:endParaRPr/>
          </a:p>
        </p:txBody>
      </p:sp>
      <p:sp>
        <p:nvSpPr>
          <p:cNvPr id="236" name="Shape 236"/>
          <p:cNvSpPr txBox="1">
            <a:spLocks noGrp="1"/>
          </p:cNvSpPr>
          <p:nvPr>
            <p:ph type="body" idx="1"/>
          </p:nvPr>
        </p:nvSpPr>
        <p:spPr>
          <a:xfrm>
            <a:off x="311700" y="108510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hr"/>
              <a:t>Epic games</a:t>
            </a:r>
            <a:endParaRPr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hr"/>
              <a:t>1988 godine prva verzija</a:t>
            </a:r>
            <a:endParaRPr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hr"/>
              <a:t>“Besplatna licenca”</a:t>
            </a:r>
            <a:endParaRPr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hr"/>
              <a:t>Podržane platforme: Microsoft Windows, macOS, Linux, SteamOS, HTML5, iOS, Android, Nintendo Switch, PlayStation 4, Xbox One, Magic Leap One, SteamVR, HTC Vive, Oculus Rift, PlayStation VR itd.</a:t>
            </a:r>
            <a:endParaRPr/>
          </a:p>
          <a:p>
            <a:pPr marL="0" lvl="0" indent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237" name="Shape 2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17525" y="108525"/>
            <a:ext cx="1657377" cy="1804897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Shape 238"/>
          <p:cNvSpPr txBox="1"/>
          <p:nvPr/>
        </p:nvSpPr>
        <p:spPr>
          <a:xfrm>
            <a:off x="5963825" y="4643100"/>
            <a:ext cx="2868600" cy="2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hr" sz="600"/>
              <a:t>Izvor: https://www.unrealengine.com/</a:t>
            </a:r>
            <a:endParaRPr sz="600"/>
          </a:p>
        </p:txBody>
      </p:sp>
    </p:spTree>
  </p:cSld>
  <p:clrMapOvr>
    <a:masterClrMapping/>
  </p:clrMapOvr>
  <p:transition spd="slow">
    <p:cover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hr"/>
              <a:t>Unreal engine 4</a:t>
            </a:r>
            <a:endParaRPr/>
          </a:p>
        </p:txBody>
      </p:sp>
      <p:sp>
        <p:nvSpPr>
          <p:cNvPr id="244" name="Shape 244"/>
          <p:cNvSpPr txBox="1">
            <a:spLocks noGrp="1"/>
          </p:cNvSpPr>
          <p:nvPr>
            <p:ph type="body" idx="1"/>
          </p:nvPr>
        </p:nvSpPr>
        <p:spPr>
          <a:xfrm>
            <a:off x="311700" y="108510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hr"/>
              <a:t>Podržani alati: </a:t>
            </a:r>
            <a:endParaRPr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hr"/>
              <a:t>Renderiranje i grafika</a:t>
            </a:r>
            <a:endParaRPr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hr"/>
              <a:t>Fizika</a:t>
            </a:r>
            <a:endParaRPr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hr"/>
              <a:t>Audio</a:t>
            </a:r>
            <a:endParaRPr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hr"/>
              <a:t>Učitavanje razina</a:t>
            </a:r>
            <a:endParaRPr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hr"/>
              <a:t>Nacrti</a:t>
            </a:r>
            <a:endParaRPr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hr"/>
              <a:t>C++ API</a:t>
            </a:r>
            <a:endParaRPr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hr"/>
              <a:t>Mreža i multiplayer</a:t>
            </a:r>
            <a:endParaRPr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hr"/>
              <a:t>Openworld alati</a:t>
            </a:r>
            <a:endParaRPr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hr"/>
              <a:t>Skelton mesh animacije itd.</a:t>
            </a:r>
            <a:endParaRPr/>
          </a:p>
          <a:p>
            <a:pPr marL="457200" lvl="0" indent="0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457200" lvl="0" indent="0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hr"/>
              <a:t>	</a:t>
            </a:r>
            <a:endParaRPr/>
          </a:p>
        </p:txBody>
      </p:sp>
    </p:spTree>
  </p:cSld>
  <p:clrMapOvr>
    <a:masterClrMapping/>
  </p:clrMapOvr>
  <p:transition spd="slow">
    <p:cover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287075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hr">
                <a:latin typeface="Comic Sans MS"/>
                <a:ea typeface="Comic Sans MS"/>
                <a:cs typeface="Comic Sans MS"/>
                <a:sym typeface="Comic Sans MS"/>
              </a:rPr>
              <a:t>Industrija video igara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  <p:transition spd="slow">
    <p:cover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hr"/>
              <a:t>Unity</a:t>
            </a:r>
            <a:endParaRPr/>
          </a:p>
        </p:txBody>
      </p:sp>
      <p:sp>
        <p:nvSpPr>
          <p:cNvPr id="250" name="Shape 250"/>
          <p:cNvSpPr txBox="1">
            <a:spLocks noGrp="1"/>
          </p:cNvSpPr>
          <p:nvPr>
            <p:ph type="body" idx="1"/>
          </p:nvPr>
        </p:nvSpPr>
        <p:spPr>
          <a:xfrm>
            <a:off x="311700" y="11738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hr"/>
              <a:t>Unity technologies</a:t>
            </a:r>
            <a:endParaRPr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hr"/>
              <a:t>2005 godine prva verzija</a:t>
            </a:r>
            <a:endParaRPr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hr"/>
              <a:t>“Besplatna licenca”</a:t>
            </a:r>
            <a:endParaRPr/>
          </a:p>
          <a:p>
            <a: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hr"/>
              <a:t>Podržane platforme: Microsoft Windows, macOS, Linux, SteamOS, HTML5, iOS, Android, Nintendo Switch, PlayStation 4, Xbox One, Magic Leap One, SteamVR, HTC Vive, Oculus Rift, PlayStation VR itd.</a:t>
            </a:r>
            <a:endParaRPr/>
          </a:p>
        </p:txBody>
      </p:sp>
      <p:pic>
        <p:nvPicPr>
          <p:cNvPr id="251" name="Shape 2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71175" y="118350"/>
            <a:ext cx="1883800" cy="1750675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Shape 252"/>
          <p:cNvSpPr txBox="1"/>
          <p:nvPr/>
        </p:nvSpPr>
        <p:spPr>
          <a:xfrm>
            <a:off x="6341200" y="4552850"/>
            <a:ext cx="2491200" cy="3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hr" sz="600">
                <a:latin typeface="Comic Sans MS"/>
                <a:ea typeface="Comic Sans MS"/>
                <a:cs typeface="Comic Sans MS"/>
                <a:sym typeface="Comic Sans MS"/>
              </a:rPr>
              <a:t>Izvor:</a:t>
            </a:r>
            <a:r>
              <a:rPr lang="hr" sz="600" u="sng">
                <a:solidFill>
                  <a:schemeClr val="hlink"/>
                </a:solidFill>
                <a:latin typeface="Comic Sans MS"/>
                <a:ea typeface="Comic Sans MS"/>
                <a:cs typeface="Comic Sans MS"/>
                <a:sym typeface="Comic Sans MS"/>
                <a:hlinkClick r:id="rId4"/>
              </a:rPr>
              <a:t>https://unity3d.com/</a:t>
            </a:r>
            <a:endParaRPr sz="6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  <p:transition spd="slow">
    <p:cover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hr"/>
              <a:t>Blender</a:t>
            </a:r>
            <a:endParaRPr/>
          </a:p>
        </p:txBody>
      </p:sp>
      <p:sp>
        <p:nvSpPr>
          <p:cNvPr id="258" name="Shape 258"/>
          <p:cNvSpPr txBox="1">
            <a:spLocks noGrp="1"/>
          </p:cNvSpPr>
          <p:nvPr>
            <p:ph type="body" idx="1"/>
          </p:nvPr>
        </p:nvSpPr>
        <p:spPr>
          <a:xfrm>
            <a:off x="311700" y="108510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hr"/>
              <a:t>Alat za 3D modeliranje, animacije i vizualizaciju</a:t>
            </a:r>
            <a:endParaRPr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hr"/>
              <a:t>1998 prvo izdanje</a:t>
            </a:r>
            <a:endParaRPr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hr"/>
              <a:t>Open source</a:t>
            </a:r>
            <a:endParaRPr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hr"/>
              <a:t>Podržava ekstenzije</a:t>
            </a:r>
            <a:endParaRPr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hr"/>
              <a:t>Podržava standardne 3D formate </a:t>
            </a:r>
            <a:endParaRPr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hr"/>
              <a:t>Podržava integraciju animacije u popularne besplatne game engine platforme :</a:t>
            </a:r>
            <a:endParaRPr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hr"/>
              <a:t>Unity</a:t>
            </a:r>
            <a:endParaRPr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hr"/>
              <a:t>Unreal engine 4</a:t>
            </a:r>
            <a:endParaRPr/>
          </a:p>
          <a:p>
            <a:pPr marL="457200" lvl="0" indent="0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259" name="Shape 2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45949" y="197250"/>
            <a:ext cx="2243076" cy="1819700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Shape 260"/>
          <p:cNvSpPr txBox="1"/>
          <p:nvPr/>
        </p:nvSpPr>
        <p:spPr>
          <a:xfrm>
            <a:off x="6956425" y="4675900"/>
            <a:ext cx="1739100" cy="2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hr" sz="600">
                <a:latin typeface="Comic Sans MS"/>
                <a:ea typeface="Comic Sans MS"/>
                <a:cs typeface="Comic Sans MS"/>
                <a:sym typeface="Comic Sans MS"/>
              </a:rPr>
              <a:t>Izvor:</a:t>
            </a:r>
            <a:r>
              <a:rPr lang="hr" sz="600" u="sng">
                <a:solidFill>
                  <a:schemeClr val="hlink"/>
                </a:solidFill>
                <a:latin typeface="Comic Sans MS"/>
                <a:ea typeface="Comic Sans MS"/>
                <a:cs typeface="Comic Sans MS"/>
                <a:sym typeface="Comic Sans MS"/>
                <a:hlinkClick r:id="rId4"/>
              </a:rPr>
              <a:t>https://www.blender.org/</a:t>
            </a:r>
            <a:endParaRPr sz="6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</a:pPr>
            <a:endParaRPr sz="6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  <p:transition spd="slow">
    <p:cover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hr"/>
              <a:t>IDE\Code editor </a:t>
            </a:r>
            <a:endParaRPr/>
          </a:p>
        </p:txBody>
      </p:sp>
      <p:sp>
        <p:nvSpPr>
          <p:cNvPr id="266" name="Shape 266"/>
          <p:cNvSpPr txBox="1">
            <a:spLocks noGrp="1"/>
          </p:cNvSpPr>
          <p:nvPr>
            <p:ph type="body" idx="1"/>
          </p:nvPr>
        </p:nvSpPr>
        <p:spPr>
          <a:xfrm>
            <a:off x="311700" y="108510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hr"/>
              <a:t>Razvojno okruženje za pisanje programskog koda odnosno logike same igre</a:t>
            </a:r>
            <a:endParaRPr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hr"/>
              <a:t>Može biti bilo koje razvojno okruženje poput: Visual studia, Eclipsa, Xcode itd.</a:t>
            </a:r>
            <a:endParaRPr/>
          </a:p>
          <a:p>
            <a: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hr"/>
              <a:t>Moguće je kod pisati i u code editorima: Visual code, SublimeText, Notepad++</a:t>
            </a:r>
            <a:endParaRPr/>
          </a:p>
        </p:txBody>
      </p:sp>
    </p:spTree>
  </p:cSld>
  <p:clrMapOvr>
    <a:masterClrMapping/>
  </p:clrMapOvr>
  <p:transition spd="slow">
    <p:cover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C9ACE4-9EB7-4509-830D-0DEDAABF9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Pitanja?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663186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F3BB17-461A-4EDF-AB3A-BDAA847C9D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Hvala na pozornosti</a:t>
            </a: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88D71CE-3950-49B7-BD46-5F7342EDE4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4786" y="4232194"/>
            <a:ext cx="708687" cy="70028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67F5D43-D51F-4365-8541-5E55C5B89A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0849" y="4232194"/>
            <a:ext cx="706834" cy="700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8831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hr"/>
              <a:t>Statistike i činjenice</a:t>
            </a:r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body" idx="1"/>
          </p:nvPr>
        </p:nvSpPr>
        <p:spPr>
          <a:xfrm>
            <a:off x="311700" y="108510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Comic Sans MS"/>
              <a:buChar char="●"/>
            </a:pPr>
            <a:r>
              <a:rPr lang="hr"/>
              <a:t>137.9 milijardi dolara </a:t>
            </a:r>
            <a:endParaRPr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Comic Sans MS"/>
              <a:buChar char="●"/>
            </a:pPr>
            <a:r>
              <a:rPr lang="hr"/>
              <a:t>2.3 milijarde igrača (4.5 milijarde ljudi ima pristup internetu, 50% populacije)</a:t>
            </a:r>
            <a:endParaRPr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Comic Sans MS"/>
              <a:buChar char="●"/>
            </a:pPr>
            <a:r>
              <a:rPr lang="hr"/>
              <a:t>Od ukupnog broja igrača u Americi žene čine 46%</a:t>
            </a:r>
            <a:endParaRPr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Comic Sans MS"/>
              <a:buChar char="●"/>
            </a:pPr>
            <a:r>
              <a:rPr lang="hr"/>
              <a:t>Sadržaj povezan sa video igrama prati više ljudi nego sve ostale zabavne servise (HBO, Spotify, Netflix, ESPN...)</a:t>
            </a:r>
            <a:endParaRPr/>
          </a:p>
          <a:p>
            <a:pPr marL="457200" lvl="0" indent="-342900">
              <a:spcBef>
                <a:spcPts val="0"/>
              </a:spcBef>
              <a:spcAft>
                <a:spcPts val="0"/>
              </a:spcAft>
              <a:buSzPts val="1800"/>
              <a:buFont typeface="Comic Sans MS"/>
              <a:buChar char="●"/>
            </a:pPr>
            <a:r>
              <a:rPr lang="hr"/>
              <a:t>eSports</a:t>
            </a:r>
            <a:endParaRPr/>
          </a:p>
        </p:txBody>
      </p:sp>
      <p:sp>
        <p:nvSpPr>
          <p:cNvPr id="73" name="Shape 73"/>
          <p:cNvSpPr txBox="1"/>
          <p:nvPr/>
        </p:nvSpPr>
        <p:spPr>
          <a:xfrm>
            <a:off x="6728900" y="4568875"/>
            <a:ext cx="2103300" cy="4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hr" sz="600"/>
              <a:t>Izvor: </a:t>
            </a:r>
            <a:r>
              <a:rPr lang="hr" sz="600" u="sng">
                <a:solidFill>
                  <a:schemeClr val="hlink"/>
                </a:solidFill>
                <a:hlinkClick r:id="rId3"/>
              </a:rPr>
              <a:t>http://www.theesa.com/</a:t>
            </a:r>
            <a:endParaRPr sz="60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60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hr" sz="600"/>
              <a:t> </a:t>
            </a:r>
            <a:r>
              <a:rPr lang="hr" sz="600" u="sng">
                <a:solidFill>
                  <a:schemeClr val="hlink"/>
                </a:solidFill>
                <a:hlinkClick r:id="rId4"/>
              </a:rPr>
              <a:t>https://newzoo.com/</a:t>
            </a:r>
            <a:endParaRPr sz="600" baseline="-25000"/>
          </a:p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</a:pPr>
            <a:endParaRPr sz="600"/>
          </a:p>
        </p:txBody>
      </p:sp>
    </p:spTree>
  </p:cSld>
  <p:clrMapOvr>
    <a:masterClrMapping/>
  </p:clrMapOvr>
  <p:transition spd="slow">
    <p:cover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Shape 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8500" y="396500"/>
            <a:ext cx="3706150" cy="3622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Shape 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42850" y="180975"/>
            <a:ext cx="3371850" cy="478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Shape 8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33338" y="534850"/>
            <a:ext cx="4677325" cy="407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Shape 8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90725" y="180975"/>
            <a:ext cx="5162550" cy="478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Shape 86" title="Points scor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3583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over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Shape 91" title="Points scored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812"/>
            <a:ext cx="9144000" cy="5147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over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hr"/>
              <a:t>Žanrovi igara</a:t>
            </a:r>
            <a:endParaRPr/>
          </a:p>
        </p:txBody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311700" y="108510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hr"/>
              <a:t>Akcijske </a:t>
            </a:r>
            <a:endParaRPr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hr"/>
              <a:t>Avanture </a:t>
            </a:r>
            <a:endParaRPr i="1"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hr"/>
              <a:t>Igre igranja uloga </a:t>
            </a:r>
            <a:endParaRPr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hr"/>
              <a:t>Simulacije </a:t>
            </a:r>
            <a:endParaRPr i="1"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hr"/>
              <a:t>Strategije </a:t>
            </a:r>
            <a:endParaRPr/>
          </a:p>
          <a:p>
            <a: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hr"/>
              <a:t>Sportske</a:t>
            </a:r>
            <a:endParaRPr/>
          </a:p>
        </p:txBody>
      </p:sp>
    </p:spTree>
  </p:cSld>
  <p:clrMapOvr>
    <a:masterClrMapping/>
  </p:clrMapOvr>
  <p:transition spd="slow">
    <p:cover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hr"/>
              <a:t>FPS </a:t>
            </a:r>
            <a:endParaRPr/>
          </a:p>
        </p:txBody>
      </p:sp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311700" y="117710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r>
              <a:rPr lang="hr" i="1"/>
              <a:t>First person shooter  </a:t>
            </a:r>
            <a:endParaRPr i="1"/>
          </a:p>
        </p:txBody>
      </p:sp>
      <p:pic>
        <p:nvPicPr>
          <p:cNvPr id="104" name="Shape 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5625" y="2490549"/>
            <a:ext cx="2965675" cy="169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Shape 1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11025" y="275750"/>
            <a:ext cx="3367326" cy="1767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Shape 10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39600" y="2283425"/>
            <a:ext cx="4023525" cy="2112351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Shape 107"/>
          <p:cNvSpPr txBox="1"/>
          <p:nvPr/>
        </p:nvSpPr>
        <p:spPr>
          <a:xfrm>
            <a:off x="6351800" y="4616925"/>
            <a:ext cx="2480400" cy="3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hr" sz="600"/>
              <a:t>Izvor: </a:t>
            </a:r>
            <a:r>
              <a:rPr lang="hr" sz="600" u="sng">
                <a:solidFill>
                  <a:schemeClr val="hlink"/>
                </a:solidFill>
                <a:hlinkClick r:id="rId6"/>
              </a:rPr>
              <a:t>https://www.callofduty.com/wwii</a:t>
            </a:r>
            <a:r>
              <a:rPr lang="hr" sz="600"/>
              <a:t>; </a:t>
            </a:r>
            <a:r>
              <a:rPr lang="hr" sz="600" u="sng">
                <a:solidFill>
                  <a:schemeClr val="hlink"/>
                </a:solidFill>
                <a:hlinkClick r:id="rId7"/>
              </a:rPr>
              <a:t>https://www.battlefield.com/</a:t>
            </a:r>
            <a:r>
              <a:rPr lang="hr" sz="600"/>
              <a:t>;</a:t>
            </a:r>
            <a:endParaRPr sz="60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hr" sz="600"/>
              <a:t>	</a:t>
            </a:r>
            <a:endParaRPr sz="600"/>
          </a:p>
        </p:txBody>
      </p:sp>
    </p:spTree>
  </p:cSld>
  <p:clrMapOvr>
    <a:masterClrMapping/>
  </p:clrMapOvr>
  <p:transition spd="slow">
    <p:cover/>
  </p:transition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54</TotalTime>
  <Words>938</Words>
  <Application>Microsoft Office PowerPoint</Application>
  <PresentationFormat>On-screen Show (16:9)</PresentationFormat>
  <Paragraphs>162</Paragraphs>
  <Slides>34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7" baseType="lpstr">
      <vt:lpstr>Arial</vt:lpstr>
      <vt:lpstr>Comic Sans MS</vt:lpstr>
      <vt:lpstr>Simple Light</vt:lpstr>
      <vt:lpstr>Uvod u game development</vt:lpstr>
      <vt:lpstr>Sadržaj</vt:lpstr>
      <vt:lpstr>Industrija video igara</vt:lpstr>
      <vt:lpstr>Statistike i činjenice</vt:lpstr>
      <vt:lpstr>PowerPoint Presentation</vt:lpstr>
      <vt:lpstr>PowerPoint Presentation</vt:lpstr>
      <vt:lpstr>PowerPoint Presentation</vt:lpstr>
      <vt:lpstr>Žanrovi igara</vt:lpstr>
      <vt:lpstr>FPS </vt:lpstr>
      <vt:lpstr>RPG</vt:lpstr>
      <vt:lpstr>MOBA</vt:lpstr>
      <vt:lpstr>MMOG</vt:lpstr>
      <vt:lpstr>Game design document </vt:lpstr>
      <vt:lpstr>Što je game design document?</vt:lpstr>
      <vt:lpstr>Osnovni koncepti razvoj video igara</vt:lpstr>
      <vt:lpstr>Osnovni pojmovi i komponete</vt:lpstr>
      <vt:lpstr>Arhitektura </vt:lpstr>
      <vt:lpstr>Platforme</vt:lpstr>
      <vt:lpstr>Game engine</vt:lpstr>
      <vt:lpstr>Fizika</vt:lpstr>
      <vt:lpstr>Grafika  i renderiranje</vt:lpstr>
      <vt:lpstr>PowerPoint Presentation</vt:lpstr>
      <vt:lpstr>Animacije</vt:lpstr>
      <vt:lpstr>PowerPoint Presentation</vt:lpstr>
      <vt:lpstr>Source kod</vt:lpstr>
      <vt:lpstr>Sustav komponeti</vt:lpstr>
      <vt:lpstr>Alati za razvoj video igara</vt:lpstr>
      <vt:lpstr>Unreal engine 4</vt:lpstr>
      <vt:lpstr>Unreal engine 4</vt:lpstr>
      <vt:lpstr>Unity</vt:lpstr>
      <vt:lpstr>Blender</vt:lpstr>
      <vt:lpstr>IDE\Code editor </vt:lpstr>
      <vt:lpstr>Pitanja?</vt:lpstr>
      <vt:lpstr>Hvala na pozornosti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Uvod u game development</dc:title>
  <cp:lastModifiedBy>Ante Javor</cp:lastModifiedBy>
  <cp:revision>10</cp:revision>
  <dcterms:modified xsi:type="dcterms:W3CDTF">2018-06-13T18:05:49Z</dcterms:modified>
</cp:coreProperties>
</file>